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Century Gothic"/>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2" roundtripDataSignature="AMtx7mhL1zJCStlfMe+Op9khgIoO50xE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CenturyGothic-boldItalic.fntdata"/><Relationship Id="rId10" Type="http://schemas.openxmlformats.org/officeDocument/2006/relationships/font" Target="fonts/CenturyGothic-italic.fntdata"/><Relationship Id="rId12" Type="http://customschemas.google.com/relationships/presentationmetadata" Target="metadata"/><Relationship Id="rId9" Type="http://schemas.openxmlformats.org/officeDocument/2006/relationships/font" Target="fonts/CenturyGothic-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CenturyGothic-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 name="Google Shape;6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5"/>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1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1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1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nvSpPr>
        <p:spPr>
          <a:xfrm>
            <a:off x="2446775" y="136550"/>
            <a:ext cx="4306500" cy="1477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Century Gothic"/>
                <a:ea typeface="Century Gothic"/>
                <a:cs typeface="Century Gothic"/>
                <a:sym typeface="Century Gothic"/>
              </a:rPr>
              <a:t>Our Global Theme:</a:t>
            </a:r>
            <a:r>
              <a:rPr b="0" i="0" lang="en" sz="1200" u="none" cap="none" strike="noStrike">
                <a:solidFill>
                  <a:srgbClr val="000000"/>
                </a:solidFill>
                <a:latin typeface="Century Gothic"/>
                <a:ea typeface="Century Gothic"/>
                <a:cs typeface="Century Gothic"/>
                <a:sym typeface="Century Gothic"/>
              </a:rPr>
              <a:t> </a:t>
            </a:r>
            <a:r>
              <a:rPr b="0" i="0" lang="en" sz="1100" u="none" cap="none" strike="noStrike">
                <a:solidFill>
                  <a:srgbClr val="000000"/>
                </a:solidFill>
                <a:latin typeface="Century Gothic"/>
                <a:ea typeface="Century Gothic"/>
                <a:cs typeface="Century Gothic"/>
                <a:sym typeface="Century Gothic"/>
              </a:rPr>
              <a:t>Social Justice and Equity</a:t>
            </a:r>
            <a:endParaRPr b="0" i="0" sz="11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Century Gothic"/>
                <a:ea typeface="Century Gothic"/>
                <a:cs typeface="Century Gothic"/>
                <a:sym typeface="Century Gothic"/>
              </a:rPr>
              <a:t>Our Core Texts:</a:t>
            </a:r>
            <a:r>
              <a:rPr b="0" i="0" lang="en" sz="1200" u="none" cap="none" strike="noStrike">
                <a:solidFill>
                  <a:srgbClr val="000000"/>
                </a:solidFill>
                <a:latin typeface="Century Gothic"/>
                <a:ea typeface="Century Gothic"/>
                <a:cs typeface="Century Gothic"/>
                <a:sym typeface="Century Gothic"/>
              </a:rPr>
              <a:t> </a:t>
            </a:r>
            <a:r>
              <a:rPr b="0" i="0" lang="en" sz="1200" u="none" cap="none" strike="noStrike">
                <a:solidFill>
                  <a:schemeClr val="dk1"/>
                </a:solidFill>
                <a:latin typeface="Century Gothic"/>
                <a:ea typeface="Century Gothic"/>
                <a:cs typeface="Century Gothic"/>
                <a:sym typeface="Century Gothic"/>
              </a:rPr>
              <a:t>The Invisible - Tom Percival</a:t>
            </a:r>
            <a:endParaRPr b="0" i="0" sz="12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200"/>
              <a:buFont typeface="Arial"/>
              <a:buNone/>
            </a:pPr>
            <a:r>
              <a:rPr b="0" i="0" lang="en" sz="1200" u="none" cap="none" strike="noStrike">
                <a:solidFill>
                  <a:schemeClr val="dk1"/>
                </a:solidFill>
                <a:latin typeface="Century Gothic"/>
                <a:ea typeface="Century Gothic"/>
                <a:cs typeface="Century Gothic"/>
                <a:sym typeface="Century Gothic"/>
              </a:rPr>
              <a:t>The Pea and the Princess - Mini Grey</a:t>
            </a:r>
            <a:endParaRPr b="0" i="0" sz="1100" u="none" cap="none" strike="noStrike">
              <a:solidFill>
                <a:schemeClr val="dk1"/>
              </a:solidFill>
              <a:latin typeface="Century Gothic"/>
              <a:ea typeface="Century Gothic"/>
              <a:cs typeface="Century Gothic"/>
              <a:sym typeface="Century Gothic"/>
            </a:endParaRPr>
          </a:p>
        </p:txBody>
      </p:sp>
      <p:sp>
        <p:nvSpPr>
          <p:cNvPr id="55" name="Google Shape;55;p1"/>
          <p:cNvSpPr/>
          <p:nvPr/>
        </p:nvSpPr>
        <p:spPr>
          <a:xfrm>
            <a:off x="2352000" y="3423650"/>
            <a:ext cx="21126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000"/>
              <a:buFont typeface="Arial"/>
              <a:buNone/>
            </a:pPr>
            <a:r>
              <a:rPr b="1" i="0" lang="en" sz="1000" u="none" cap="none" strike="noStrike">
                <a:solidFill>
                  <a:schemeClr val="dk1"/>
                </a:solidFill>
                <a:latin typeface="Century Gothic"/>
                <a:ea typeface="Century Gothic"/>
                <a:cs typeface="Century Gothic"/>
                <a:sym typeface="Century Gothic"/>
              </a:rPr>
              <a:t>Value of April</a:t>
            </a:r>
            <a:endParaRPr b="1" i="0" sz="1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900" u="none" cap="none" strike="noStrike">
                <a:solidFill>
                  <a:schemeClr val="dk1"/>
                </a:solidFill>
                <a:latin typeface="Century Gothic"/>
                <a:ea typeface="Century Gothic"/>
                <a:cs typeface="Century Gothic"/>
                <a:sym typeface="Century Gothic"/>
              </a:rPr>
              <a:t>Our value for April is </a:t>
            </a:r>
            <a:r>
              <a:rPr b="1" i="0" lang="en" sz="1050" u="none" cap="none" strike="noStrike">
                <a:solidFill>
                  <a:srgbClr val="8C697D"/>
                </a:solidFill>
                <a:latin typeface="Century Gothic"/>
                <a:ea typeface="Century Gothic"/>
                <a:cs typeface="Century Gothic"/>
                <a:sym typeface="Century Gothic"/>
              </a:rPr>
              <a:t>Responsibility</a:t>
            </a:r>
            <a:r>
              <a:rPr b="0" i="0" lang="en" sz="900" u="none" cap="none" strike="noStrike">
                <a:solidFill>
                  <a:schemeClr val="dk1"/>
                </a:solidFill>
                <a:latin typeface="Century Gothic"/>
                <a:ea typeface="Century Gothic"/>
                <a:cs typeface="Century Gothic"/>
                <a:sym typeface="Century Gothic"/>
              </a:rPr>
              <a:t>. Children will be learning about how to be responsible for their actions and how their actions have consequences.</a:t>
            </a:r>
            <a:endParaRPr b="1" i="0" sz="1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1" i="0" sz="1000" u="none" cap="none" strike="noStrike">
              <a:solidFill>
                <a:schemeClr val="dk1"/>
              </a:solidFill>
              <a:latin typeface="Century Gothic"/>
              <a:ea typeface="Century Gothic"/>
              <a:cs typeface="Century Gothic"/>
              <a:sym typeface="Century Gothic"/>
            </a:endParaRPr>
          </a:p>
          <a:p>
            <a:pPr indent="0" lvl="0" marL="0" marR="0" rtl="0" algn="just">
              <a:lnSpc>
                <a:spcPct val="100000"/>
              </a:lnSpc>
              <a:spcBef>
                <a:spcPts val="0"/>
              </a:spcBef>
              <a:spcAft>
                <a:spcPts val="0"/>
              </a:spcAft>
              <a:buClr>
                <a:schemeClr val="dk1"/>
              </a:buClr>
              <a:buSzPts val="1100"/>
              <a:buFont typeface="Arial"/>
              <a:buNone/>
            </a:pPr>
            <a:r>
              <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600"/>
              </a:spcBef>
              <a:spcAft>
                <a:spcPts val="0"/>
              </a:spcAft>
              <a:buClr>
                <a:schemeClr val="dk1"/>
              </a:buClr>
              <a:buSzPts val="1000"/>
              <a:buFont typeface="Arial"/>
              <a:buNone/>
            </a:pPr>
            <a:r>
              <a:t/>
            </a:r>
            <a:endParaRPr b="0" i="0" sz="900" u="none" cap="none" strike="noStrike">
              <a:solidFill>
                <a:schemeClr val="dk1"/>
              </a:solidFill>
              <a:latin typeface="Century Gothic"/>
              <a:ea typeface="Century Gothic"/>
              <a:cs typeface="Century Gothic"/>
              <a:sym typeface="Century Gothic"/>
            </a:endParaRPr>
          </a:p>
        </p:txBody>
      </p:sp>
      <p:sp>
        <p:nvSpPr>
          <p:cNvPr id="56" name="Google Shape;56;p1"/>
          <p:cNvSpPr/>
          <p:nvPr/>
        </p:nvSpPr>
        <p:spPr>
          <a:xfrm>
            <a:off x="4640675" y="3423650"/>
            <a:ext cx="21126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000"/>
              <a:buFont typeface="Arial"/>
              <a:buNone/>
            </a:pPr>
            <a:r>
              <a:rPr b="1" i="0" lang="en" sz="1000" u="none" cap="none" strike="noStrike">
                <a:solidFill>
                  <a:schemeClr val="dk1"/>
                </a:solidFill>
                <a:latin typeface="Century Gothic"/>
                <a:ea typeface="Century Gothic"/>
                <a:cs typeface="Century Gothic"/>
                <a:sym typeface="Century Gothic"/>
              </a:rPr>
              <a:t>Value of May</a:t>
            </a:r>
            <a:endParaRPr b="1" i="0" sz="1000" u="none" cap="none" strike="noStrike">
              <a:solidFill>
                <a:schemeClr val="dk1"/>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000"/>
              <a:buFont typeface="Arial"/>
              <a:buNone/>
            </a:pPr>
            <a:r>
              <a:rPr lang="en" sz="900">
                <a:solidFill>
                  <a:schemeClr val="dk1"/>
                </a:solidFill>
                <a:latin typeface="Century Gothic"/>
                <a:ea typeface="Century Gothic"/>
                <a:cs typeface="Century Gothic"/>
                <a:sym typeface="Century Gothic"/>
              </a:rPr>
              <a:t>Our value for May is </a:t>
            </a:r>
            <a:r>
              <a:rPr b="1" lang="en" sz="1050">
                <a:solidFill>
                  <a:srgbClr val="8C697D"/>
                </a:solidFill>
                <a:latin typeface="Century Gothic"/>
                <a:ea typeface="Century Gothic"/>
                <a:cs typeface="Century Gothic"/>
                <a:sym typeface="Century Gothic"/>
              </a:rPr>
              <a:t>Resilience. </a:t>
            </a:r>
            <a:r>
              <a:rPr lang="en" sz="900">
                <a:solidFill>
                  <a:schemeClr val="dk1"/>
                </a:solidFill>
                <a:latin typeface="Century Gothic"/>
                <a:ea typeface="Century Gothic"/>
                <a:cs typeface="Century Gothic"/>
                <a:sym typeface="Century Gothic"/>
              </a:rPr>
              <a:t>Children will be learning about how to recover quickly from difficulties. </a:t>
            </a:r>
            <a:endParaRPr b="1" i="0" sz="1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600"/>
              </a:spcBef>
              <a:spcAft>
                <a:spcPts val="0"/>
              </a:spcAft>
              <a:buClr>
                <a:schemeClr val="dk1"/>
              </a:buClr>
              <a:buSzPts val="1000"/>
              <a:buFont typeface="Arial"/>
              <a:buNone/>
            </a:pPr>
            <a:r>
              <a:t/>
            </a:r>
            <a:endParaRPr b="0" i="0" sz="900" u="none" cap="none" strike="noStrike">
              <a:solidFill>
                <a:schemeClr val="dk1"/>
              </a:solidFill>
              <a:latin typeface="Century Gothic"/>
              <a:ea typeface="Century Gothic"/>
              <a:cs typeface="Century Gothic"/>
              <a:sym typeface="Century Gothic"/>
            </a:endParaRPr>
          </a:p>
        </p:txBody>
      </p:sp>
      <p:sp>
        <p:nvSpPr>
          <p:cNvPr id="57" name="Google Shape;57;p1"/>
          <p:cNvSpPr/>
          <p:nvPr/>
        </p:nvSpPr>
        <p:spPr>
          <a:xfrm>
            <a:off x="113850" y="37396"/>
            <a:ext cx="2112600" cy="47784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000"/>
              <a:buFont typeface="Arial"/>
              <a:buNone/>
            </a:pPr>
            <a:r>
              <a:rPr b="1" i="0" lang="en" sz="1200" u="none" cap="none" strike="noStrike">
                <a:solidFill>
                  <a:schemeClr val="dk1"/>
                </a:solidFill>
                <a:latin typeface="Century Gothic"/>
                <a:ea typeface="Century Gothic"/>
                <a:cs typeface="Century Gothic"/>
                <a:sym typeface="Century Gothic"/>
              </a:rPr>
              <a:t>Key Dates </a:t>
            </a:r>
            <a:endParaRPr b="1"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1" i="0" lang="en" sz="1200" u="none" cap="none" strike="noStrike">
                <a:solidFill>
                  <a:schemeClr val="dk1"/>
                </a:solidFill>
                <a:latin typeface="Century Gothic"/>
                <a:ea typeface="Century Gothic"/>
                <a:cs typeface="Century Gothic"/>
                <a:sym typeface="Century Gothic"/>
              </a:rPr>
              <a:t>TRIPS</a:t>
            </a:r>
            <a:endParaRPr b="1"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1100" u="none" cap="none" strike="noStrike">
                <a:solidFill>
                  <a:schemeClr val="dk1"/>
                </a:solidFill>
                <a:latin typeface="Century Gothic"/>
                <a:ea typeface="Century Gothic"/>
                <a:cs typeface="Century Gothic"/>
                <a:sym typeface="Century Gothic"/>
              </a:rPr>
              <a:t>Wednesday 19th April - London Cable cars</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1" i="0" lang="en" sz="1100" u="none" cap="none" strike="noStrike">
                <a:solidFill>
                  <a:schemeClr val="dk1"/>
                </a:solidFill>
                <a:latin typeface="Century Gothic"/>
                <a:ea typeface="Century Gothic"/>
                <a:cs typeface="Century Gothic"/>
                <a:sym typeface="Century Gothic"/>
              </a:rPr>
              <a:t>Bank Holidays</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1100" u="none" cap="none" strike="noStrike">
                <a:solidFill>
                  <a:schemeClr val="dk1"/>
                </a:solidFill>
                <a:latin typeface="Century Gothic"/>
                <a:ea typeface="Century Gothic"/>
                <a:cs typeface="Century Gothic"/>
                <a:sym typeface="Century Gothic"/>
              </a:rPr>
              <a:t>Monday 1st May</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1100" u="none" cap="none" strike="noStrike">
                <a:solidFill>
                  <a:schemeClr val="dk1"/>
                </a:solidFill>
                <a:latin typeface="Century Gothic"/>
                <a:ea typeface="Century Gothic"/>
                <a:cs typeface="Century Gothic"/>
                <a:sym typeface="Century Gothic"/>
              </a:rPr>
              <a:t>Monday 8th May</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1" i="0" lang="en" sz="1100" u="none" cap="none" strike="noStrike">
                <a:solidFill>
                  <a:schemeClr val="dk1"/>
                </a:solidFill>
                <a:latin typeface="Century Gothic"/>
                <a:ea typeface="Century Gothic"/>
                <a:cs typeface="Century Gothic"/>
                <a:sym typeface="Century Gothic"/>
              </a:rPr>
              <a:t>Half Term Holiday</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1100" u="none" cap="none" strike="noStrike">
                <a:solidFill>
                  <a:schemeClr val="dk1"/>
                </a:solidFill>
                <a:latin typeface="Century Gothic"/>
                <a:ea typeface="Century Gothic"/>
                <a:cs typeface="Century Gothic"/>
                <a:sym typeface="Century Gothic"/>
              </a:rPr>
              <a:t>Monday 29th May - Friday 2nd June</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1" i="0" lang="en" sz="1100" u="none" cap="none" strike="noStrike">
                <a:solidFill>
                  <a:schemeClr val="dk1"/>
                </a:solidFill>
                <a:latin typeface="Century Gothic"/>
                <a:ea typeface="Century Gothic"/>
                <a:cs typeface="Century Gothic"/>
                <a:sym typeface="Century Gothic"/>
              </a:rPr>
              <a:t>PE </a:t>
            </a:r>
            <a:endParaRPr b="1" sz="11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i="0" lang="en" sz="1100" u="none" cap="none" strike="noStrike">
                <a:solidFill>
                  <a:schemeClr val="dk1"/>
                </a:solidFill>
                <a:latin typeface="Century Gothic"/>
                <a:ea typeface="Century Gothic"/>
                <a:cs typeface="Century Gothic"/>
                <a:sym typeface="Century Gothic"/>
              </a:rPr>
              <a:t>Tuesday</a:t>
            </a:r>
            <a:r>
              <a:rPr lang="en" sz="1100">
                <a:solidFill>
                  <a:schemeClr val="dk1"/>
                </a:solidFill>
                <a:latin typeface="Century Gothic"/>
                <a:ea typeface="Century Gothic"/>
                <a:cs typeface="Century Gothic"/>
                <a:sym typeface="Century Gothic"/>
              </a:rPr>
              <a:t>s and Thursdays</a:t>
            </a:r>
            <a:r>
              <a:rPr i="0" lang="en" sz="1100" u="none" cap="none" strike="noStrike">
                <a:solidFill>
                  <a:schemeClr val="dk1"/>
                </a:solidFill>
                <a:latin typeface="Century Gothic"/>
                <a:ea typeface="Century Gothic"/>
                <a:cs typeface="Century Gothic"/>
                <a:sym typeface="Century Gothic"/>
              </a:rPr>
              <a:t>- children should come to school in their PE kits. </a:t>
            </a:r>
            <a:endParaRPr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1"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1100" u="none" cap="none" strike="noStrike">
                <a:solidFill>
                  <a:schemeClr val="dk1"/>
                </a:solidFill>
                <a:latin typeface="Century Gothic"/>
                <a:ea typeface="Century Gothic"/>
                <a:cs typeface="Century Gothic"/>
                <a:sym typeface="Century Gothic"/>
              </a:rPr>
              <a:t>Children </a:t>
            </a:r>
            <a:r>
              <a:rPr b="1" i="0" lang="en" sz="1100" u="none" cap="none" strike="noStrike">
                <a:solidFill>
                  <a:schemeClr val="dk1"/>
                </a:solidFill>
                <a:latin typeface="Century Gothic"/>
                <a:ea typeface="Century Gothic"/>
                <a:cs typeface="Century Gothic"/>
                <a:sym typeface="Century Gothic"/>
              </a:rPr>
              <a:t>must</a:t>
            </a:r>
            <a:r>
              <a:rPr b="0" i="0" lang="en" sz="1100" u="none" cap="none" strike="noStrike">
                <a:solidFill>
                  <a:schemeClr val="dk1"/>
                </a:solidFill>
                <a:latin typeface="Century Gothic"/>
                <a:ea typeface="Century Gothic"/>
                <a:cs typeface="Century Gothic"/>
                <a:sym typeface="Century Gothic"/>
              </a:rPr>
              <a:t> bring their reading books to school everyday.</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3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0" i="0" sz="11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Century Gothic"/>
              <a:ea typeface="Century Gothic"/>
              <a:cs typeface="Century Gothic"/>
              <a:sym typeface="Century Gothic"/>
            </a:endParaRPr>
          </a:p>
        </p:txBody>
      </p:sp>
      <p:sp>
        <p:nvSpPr>
          <p:cNvPr id="58" name="Google Shape;58;p1"/>
          <p:cNvSpPr/>
          <p:nvPr/>
        </p:nvSpPr>
        <p:spPr>
          <a:xfrm>
            <a:off x="6929350" y="136550"/>
            <a:ext cx="2112600" cy="46656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How to Help at Home</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Reading</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Century Gothic"/>
                <a:ea typeface="Century Gothic"/>
                <a:cs typeface="Century Gothic"/>
                <a:sym typeface="Century Gothic"/>
              </a:rPr>
              <a:t>Reading at home is invaluable. Each week your child will bring home a book matching the phonics sounds they are familiar with. Please read each day and sign their reading diary. </a:t>
            </a:r>
            <a:endParaRPr b="0"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000"/>
              <a:buFont typeface="Arial"/>
              <a:buNone/>
            </a:pPr>
            <a:r>
              <a:rPr b="1" lang="en" sz="1000">
                <a:solidFill>
                  <a:schemeClr val="dk1"/>
                </a:solidFill>
                <a:latin typeface="Century Gothic"/>
                <a:ea typeface="Century Gothic"/>
                <a:cs typeface="Century Gothic"/>
                <a:sym typeface="Century Gothic"/>
              </a:rPr>
              <a:t>Homework </a:t>
            </a:r>
            <a:endParaRPr b="1" sz="1000">
              <a:solidFill>
                <a:schemeClr val="dk1"/>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000"/>
              <a:buFont typeface="Arial"/>
              <a:buNone/>
            </a:pPr>
            <a:r>
              <a:rPr lang="en" sz="1000">
                <a:solidFill>
                  <a:schemeClr val="dk1"/>
                </a:solidFill>
                <a:latin typeface="Century Gothic"/>
                <a:ea typeface="Century Gothic"/>
                <a:cs typeface="Century Gothic"/>
                <a:sym typeface="Century Gothic"/>
              </a:rPr>
              <a:t>The children will be coming home with homework each Friday (and due back on Wednesday, the </a:t>
            </a:r>
            <a:r>
              <a:rPr lang="en" sz="1000">
                <a:solidFill>
                  <a:schemeClr val="dk1"/>
                </a:solidFill>
                <a:latin typeface="Century Gothic"/>
                <a:ea typeface="Century Gothic"/>
                <a:cs typeface="Century Gothic"/>
                <a:sym typeface="Century Gothic"/>
              </a:rPr>
              <a:t>following</a:t>
            </a:r>
            <a:r>
              <a:rPr lang="en" sz="1000">
                <a:solidFill>
                  <a:schemeClr val="dk1"/>
                </a:solidFill>
                <a:latin typeface="Century Gothic"/>
                <a:ea typeface="Century Gothic"/>
                <a:cs typeface="Century Gothic"/>
                <a:sym typeface="Century Gothic"/>
              </a:rPr>
              <a:t> week)which will consolidate the weeks learning. It also includes spellings.</a:t>
            </a:r>
            <a:endParaRPr b="1" sz="1000">
              <a:latin typeface="Century Gothic"/>
              <a:ea typeface="Century Gothic"/>
              <a:cs typeface="Century Gothic"/>
              <a:sym typeface="Century Gothic"/>
            </a:endParaRPr>
          </a:p>
        </p:txBody>
      </p:sp>
      <p:sp>
        <p:nvSpPr>
          <p:cNvPr id="59" name="Google Shape;59;p1"/>
          <p:cNvSpPr/>
          <p:nvPr/>
        </p:nvSpPr>
        <p:spPr>
          <a:xfrm>
            <a:off x="2446775" y="136550"/>
            <a:ext cx="4306500" cy="5349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1" i="0" lang="en" sz="2200" u="none" cap="none" strike="noStrike">
                <a:solidFill>
                  <a:srgbClr val="000000"/>
                </a:solidFill>
                <a:latin typeface="Century Gothic"/>
                <a:ea typeface="Century Gothic"/>
                <a:cs typeface="Century Gothic"/>
                <a:sym typeface="Century Gothic"/>
              </a:rPr>
              <a:t>Year 3 - Summer 1</a:t>
            </a:r>
            <a:endParaRPr b="1" i="0" sz="2200" u="none" cap="none" strike="noStrike">
              <a:solidFill>
                <a:srgbClr val="000000"/>
              </a:solidFill>
              <a:latin typeface="Century Gothic"/>
              <a:ea typeface="Century Gothic"/>
              <a:cs typeface="Century Gothic"/>
              <a:sym typeface="Century Gothic"/>
            </a:endParaRPr>
          </a:p>
        </p:txBody>
      </p:sp>
      <p:pic>
        <p:nvPicPr>
          <p:cNvPr id="60" name="Google Shape;60;p1"/>
          <p:cNvPicPr preferRelativeResize="0"/>
          <p:nvPr/>
        </p:nvPicPr>
        <p:blipFill rotWithShape="1">
          <a:blip r:embed="rId3">
            <a:alphaModFix/>
          </a:blip>
          <a:srcRect b="0" l="0" r="0" t="0"/>
          <a:stretch/>
        </p:blipFill>
        <p:spPr>
          <a:xfrm>
            <a:off x="5272800" y="1534125"/>
            <a:ext cx="1480475" cy="1439343"/>
          </a:xfrm>
          <a:prstGeom prst="rect">
            <a:avLst/>
          </a:prstGeom>
          <a:noFill/>
          <a:ln>
            <a:noFill/>
          </a:ln>
        </p:spPr>
      </p:pic>
      <p:pic>
        <p:nvPicPr>
          <p:cNvPr descr="The Invisible" id="61" name="Google Shape;61;p1"/>
          <p:cNvPicPr preferRelativeResize="0"/>
          <p:nvPr/>
        </p:nvPicPr>
        <p:blipFill rotWithShape="1">
          <a:blip r:embed="rId4">
            <a:alphaModFix/>
          </a:blip>
          <a:srcRect b="0" l="0" r="0" t="0"/>
          <a:stretch/>
        </p:blipFill>
        <p:spPr>
          <a:xfrm>
            <a:off x="2276675" y="1733225"/>
            <a:ext cx="1330050" cy="1165675"/>
          </a:xfrm>
          <a:prstGeom prst="rect">
            <a:avLst/>
          </a:prstGeom>
          <a:noFill/>
          <a:ln>
            <a:noFill/>
          </a:ln>
        </p:spPr>
      </p:pic>
      <p:pic>
        <p:nvPicPr>
          <p:cNvPr id="62" name="Google Shape;62;p1"/>
          <p:cNvPicPr preferRelativeResize="0"/>
          <p:nvPr/>
        </p:nvPicPr>
        <p:blipFill rotWithShape="1">
          <a:blip r:embed="rId5">
            <a:alphaModFix/>
          </a:blip>
          <a:srcRect b="0" l="0" r="0" t="0"/>
          <a:stretch/>
        </p:blipFill>
        <p:spPr>
          <a:xfrm>
            <a:off x="3656950" y="1733224"/>
            <a:ext cx="1723168" cy="1165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2"/>
          <p:cNvSpPr/>
          <p:nvPr/>
        </p:nvSpPr>
        <p:spPr>
          <a:xfrm>
            <a:off x="102050" y="87075"/>
            <a:ext cx="21126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History/Geography</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entury Gothic"/>
                <a:ea typeface="Century Gothic"/>
                <a:cs typeface="Century Gothic"/>
                <a:sym typeface="Century Gothic"/>
              </a:rPr>
              <a:t>I</a:t>
            </a:r>
            <a:r>
              <a:rPr b="0" i="0" lang="en" sz="900" u="none" cap="none" strike="noStrike">
                <a:solidFill>
                  <a:schemeClr val="dk1"/>
                </a:solidFill>
                <a:latin typeface="Century Gothic"/>
                <a:ea typeface="Century Gothic"/>
                <a:cs typeface="Century Gothic"/>
                <a:sym typeface="Century Gothic"/>
              </a:rPr>
              <a:t>n history the children will be learning about what life was  like in the Victorian times. They will explore the class system of Victorian England and identify the scientific contributions of the Victorians. school, </a:t>
            </a:r>
            <a:endParaRPr b="0"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0" i="0" sz="900" u="none" cap="none" strike="noStrike">
              <a:solidFill>
                <a:schemeClr val="dk1"/>
              </a:solidFill>
              <a:latin typeface="Century Gothic"/>
              <a:ea typeface="Century Gothic"/>
              <a:cs typeface="Century Gothic"/>
              <a:sym typeface="Century Gothic"/>
            </a:endParaRPr>
          </a:p>
        </p:txBody>
      </p:sp>
      <p:sp>
        <p:nvSpPr>
          <p:cNvPr id="68" name="Google Shape;68;p2"/>
          <p:cNvSpPr/>
          <p:nvPr/>
        </p:nvSpPr>
        <p:spPr>
          <a:xfrm>
            <a:off x="2352000" y="87075"/>
            <a:ext cx="21126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DT</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chemeClr val="dk1"/>
                </a:solidFill>
                <a:latin typeface="Century Gothic"/>
                <a:ea typeface="Century Gothic"/>
                <a:cs typeface="Century Gothic"/>
                <a:sym typeface="Century Gothic"/>
              </a:rPr>
              <a:t>In DT, the children </a:t>
            </a:r>
            <a:r>
              <a:rPr lang="en" sz="900">
                <a:solidFill>
                  <a:schemeClr val="dk1"/>
                </a:solidFill>
                <a:latin typeface="Century Gothic"/>
                <a:ea typeface="Century Gothic"/>
                <a:cs typeface="Century Gothic"/>
                <a:sym typeface="Century Gothic"/>
              </a:rPr>
              <a:t>continue designing and making their cam toys</a:t>
            </a:r>
            <a:r>
              <a:rPr b="0" i="0" lang="en" sz="900" u="none" cap="none" strike="noStrike">
                <a:solidFill>
                  <a:schemeClr val="dk1"/>
                </a:solidFill>
                <a:latin typeface="Century Gothic"/>
                <a:ea typeface="Century Gothic"/>
                <a:cs typeface="Century Gothic"/>
                <a:sym typeface="Century Gothic"/>
              </a:rPr>
              <a:t>.</a:t>
            </a:r>
            <a:r>
              <a:rPr lang="en" sz="900">
                <a:solidFill>
                  <a:schemeClr val="dk1"/>
                </a:solidFill>
                <a:latin typeface="Century Gothic"/>
                <a:ea typeface="Century Gothic"/>
                <a:cs typeface="Century Gothic"/>
                <a:sym typeface="Century Gothic"/>
              </a:rPr>
              <a:t> They will be decorating their boxes before moving on to constructing their mechanisms.</a:t>
            </a:r>
            <a:r>
              <a:rPr b="0" i="0" lang="en" sz="900" u="none" cap="none" strike="noStrike">
                <a:solidFill>
                  <a:schemeClr val="dk1"/>
                </a:solidFill>
                <a:latin typeface="Century Gothic"/>
                <a:ea typeface="Century Gothic"/>
                <a:cs typeface="Century Gothic"/>
                <a:sym typeface="Century Gothic"/>
              </a:rPr>
              <a:t> </a:t>
            </a:r>
            <a:endParaRPr b="0" i="0" sz="800" u="none" cap="none" strike="noStrike">
              <a:solidFill>
                <a:srgbClr val="000000"/>
              </a:solidFill>
              <a:latin typeface="Century Gothic"/>
              <a:ea typeface="Century Gothic"/>
              <a:cs typeface="Century Gothic"/>
              <a:sym typeface="Century Gothic"/>
            </a:endParaRPr>
          </a:p>
        </p:txBody>
      </p:sp>
      <p:sp>
        <p:nvSpPr>
          <p:cNvPr id="69" name="Google Shape;69;p2"/>
          <p:cNvSpPr/>
          <p:nvPr/>
        </p:nvSpPr>
        <p:spPr>
          <a:xfrm>
            <a:off x="4570100" y="87075"/>
            <a:ext cx="22152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Science</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In Science, the children in Year 3 will be learning about light. They will be identifying the sources of light, exploring how light travels through an object, how light reflects and how shadows are formed.</a:t>
            </a:r>
            <a:endParaRPr b="0" i="0" sz="900" u="none" cap="none" strike="noStrike">
              <a:solidFill>
                <a:srgbClr val="000000"/>
              </a:solidFill>
              <a:latin typeface="Century Gothic"/>
              <a:ea typeface="Century Gothic"/>
              <a:cs typeface="Century Gothic"/>
              <a:sym typeface="Century Gothic"/>
            </a:endParaRPr>
          </a:p>
        </p:txBody>
      </p:sp>
      <p:sp>
        <p:nvSpPr>
          <p:cNvPr id="70" name="Google Shape;70;p2"/>
          <p:cNvSpPr/>
          <p:nvPr/>
        </p:nvSpPr>
        <p:spPr>
          <a:xfrm>
            <a:off x="6785300" y="87075"/>
            <a:ext cx="2305200" cy="14439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Music </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The children will be exploring the ranges of percussion and playing along to different songs. We will be reading non-standard music to allow us to play different parts as an ensemble. We will also learn some songs for the coronation.   </a:t>
            </a:r>
            <a:endParaRPr b="0" i="0" sz="900" u="none" cap="none" strike="noStrike">
              <a:solidFill>
                <a:srgbClr val="000000"/>
              </a:solidFill>
              <a:latin typeface="Century Gothic"/>
              <a:ea typeface="Century Gothic"/>
              <a:cs typeface="Century Gothic"/>
              <a:sym typeface="Century Gothic"/>
            </a:endParaRPr>
          </a:p>
        </p:txBody>
      </p:sp>
      <p:sp>
        <p:nvSpPr>
          <p:cNvPr id="71" name="Google Shape;71;p2"/>
          <p:cNvSpPr/>
          <p:nvPr/>
        </p:nvSpPr>
        <p:spPr>
          <a:xfrm>
            <a:off x="102050" y="1558550"/>
            <a:ext cx="2459400" cy="19284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English</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The children will learn to write a diary entry based on their trip to Royal Docks cable cars. They will then move onto the second core text which is linked to the coronation of King Charles. The children will write a narrative focusing on using inverted commas and using complex sentences. </a:t>
            </a:r>
            <a:endParaRPr b="1" i="0" sz="900" u="none" cap="none" strike="noStrike">
              <a:solidFill>
                <a:srgbClr val="000000"/>
              </a:solidFill>
              <a:latin typeface="Century Gothic"/>
              <a:ea typeface="Century Gothic"/>
              <a:cs typeface="Century Gothic"/>
              <a:sym typeface="Century Gothic"/>
            </a:endParaRPr>
          </a:p>
        </p:txBody>
      </p:sp>
      <p:sp>
        <p:nvSpPr>
          <p:cNvPr id="72" name="Google Shape;72;p2"/>
          <p:cNvSpPr/>
          <p:nvPr/>
        </p:nvSpPr>
        <p:spPr>
          <a:xfrm>
            <a:off x="6582475" y="1561450"/>
            <a:ext cx="2508000" cy="18951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100" u="none" cap="none" strike="noStrike">
                <a:solidFill>
                  <a:srgbClr val="000000"/>
                </a:solidFill>
                <a:latin typeface="Century Gothic"/>
                <a:ea typeface="Century Gothic"/>
                <a:cs typeface="Century Gothic"/>
                <a:sym typeface="Century Gothic"/>
              </a:rPr>
              <a:t>Maths</a:t>
            </a:r>
            <a:endParaRPr b="1" i="0" sz="11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The focus of the learning at the start will be on adding and subtracting fractions. They children will then learn to add, subtract money and how to find and give change. Final two weeks of the term’s focus will be on telling the time. They will learn to tell the time in 5 minute intervals and link this with the 24 hour clock. </a:t>
            </a:r>
            <a:endParaRPr b="0" i="0" sz="900" u="none" cap="none" strike="noStrike">
              <a:solidFill>
                <a:srgbClr val="000000"/>
              </a:solidFill>
              <a:latin typeface="Century Gothic"/>
              <a:ea typeface="Century Gothic"/>
              <a:cs typeface="Century Gothic"/>
              <a:sym typeface="Century Gothic"/>
            </a:endParaRPr>
          </a:p>
        </p:txBody>
      </p:sp>
      <p:sp>
        <p:nvSpPr>
          <p:cNvPr id="73" name="Google Shape;73;p2"/>
          <p:cNvSpPr/>
          <p:nvPr/>
        </p:nvSpPr>
        <p:spPr>
          <a:xfrm>
            <a:off x="136750" y="3487100"/>
            <a:ext cx="2215200" cy="14439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PSHE/RSE</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Children will learn about ‘Dreams and Goals’. They will understand the choices that people make in daily life that could affect their health. They will also explore the impact of positive and negative effects of different habits, on a healthy lifestyle</a:t>
            </a:r>
            <a:endParaRPr b="0"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 </a:t>
            </a:r>
            <a:endParaRPr b="1" i="0" sz="1000" u="none" cap="none" strike="noStrike">
              <a:solidFill>
                <a:srgbClr val="000000"/>
              </a:solidFill>
              <a:latin typeface="Century Gothic"/>
              <a:ea typeface="Century Gothic"/>
              <a:cs typeface="Century Gothic"/>
              <a:sym typeface="Century Gothic"/>
            </a:endParaRPr>
          </a:p>
        </p:txBody>
      </p:sp>
      <p:sp>
        <p:nvSpPr>
          <p:cNvPr id="74" name="Google Shape;74;p2"/>
          <p:cNvSpPr/>
          <p:nvPr/>
        </p:nvSpPr>
        <p:spPr>
          <a:xfrm>
            <a:off x="6826750" y="3487100"/>
            <a:ext cx="22152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Computing</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Our focus for computing will be ‘Branching Database’. In this block of learning the children will learn to sort objects using ‘yes’ and ‘no’ questions. They will then move onto creating a branching database on the computer. </a:t>
            </a:r>
            <a:endParaRPr b="0" i="0" sz="1000" u="none" cap="none" strike="noStrike">
              <a:solidFill>
                <a:srgbClr val="000000"/>
              </a:solidFill>
              <a:latin typeface="Century Gothic"/>
              <a:ea typeface="Century Gothic"/>
              <a:cs typeface="Century Gothic"/>
              <a:sym typeface="Century Gothic"/>
            </a:endParaRPr>
          </a:p>
        </p:txBody>
      </p:sp>
      <p:sp>
        <p:nvSpPr>
          <p:cNvPr id="75" name="Google Shape;75;p2"/>
          <p:cNvSpPr/>
          <p:nvPr/>
        </p:nvSpPr>
        <p:spPr>
          <a:xfrm>
            <a:off x="4672700" y="3487100"/>
            <a:ext cx="2112600" cy="1477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PE</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rgbClr val="000000"/>
                </a:solidFill>
                <a:latin typeface="Century Gothic"/>
                <a:ea typeface="Century Gothic"/>
                <a:cs typeface="Century Gothic"/>
                <a:sym typeface="Century Gothic"/>
              </a:rPr>
              <a:t>The children will learn to react quickly to catch a ball thrown from a distance. They will select and apply a range of skills with good control and consistency and perform a sequence of movements with some changes in level, direction or speed.</a:t>
            </a:r>
            <a:endParaRPr b="0"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Century Gothic"/>
              <a:ea typeface="Century Gothic"/>
              <a:cs typeface="Century Gothic"/>
              <a:sym typeface="Century Gothic"/>
            </a:endParaRPr>
          </a:p>
        </p:txBody>
      </p:sp>
      <p:sp>
        <p:nvSpPr>
          <p:cNvPr id="76" name="Google Shape;76;p2"/>
          <p:cNvSpPr/>
          <p:nvPr/>
        </p:nvSpPr>
        <p:spPr>
          <a:xfrm>
            <a:off x="2456025" y="3487075"/>
            <a:ext cx="2112600" cy="1378500"/>
          </a:xfrm>
          <a:prstGeom prst="roundRect">
            <a:avLst>
              <a:gd fmla="val 16667" name="adj"/>
            </a:avLst>
          </a:prstGeom>
          <a:solidFill>
            <a:schemeClr val="lt2"/>
          </a:solidFill>
          <a:ln cap="flat" cmpd="sng" w="9525">
            <a:solidFill>
              <a:srgbClr val="8C697D"/>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000000"/>
                </a:solidFill>
                <a:latin typeface="Century Gothic"/>
                <a:ea typeface="Century Gothic"/>
                <a:cs typeface="Century Gothic"/>
                <a:sym typeface="Century Gothic"/>
              </a:rPr>
              <a:t>RE</a:t>
            </a:r>
            <a:endParaRPr b="1"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rPr b="0" i="0" lang="en" sz="900" u="none" cap="none" strike="noStrike">
                <a:solidFill>
                  <a:schemeClr val="dk1"/>
                </a:solidFill>
                <a:latin typeface="Century Gothic"/>
                <a:ea typeface="Century Gothic"/>
                <a:cs typeface="Century Gothic"/>
                <a:sym typeface="Century Gothic"/>
              </a:rPr>
              <a:t>In RE children will learn what is meant by an act of worship and what is involved in it. They will find out the similarities and differences in how different religions worship.</a:t>
            </a:r>
            <a:endParaRPr b="0"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000"/>
              <a:buFont typeface="Arial"/>
              <a:buNone/>
            </a:pPr>
            <a:r>
              <a:t/>
            </a:r>
            <a:endParaRPr b="0" i="0" sz="1000" u="none" cap="none" strike="noStrike">
              <a:solidFill>
                <a:schemeClr val="dk1"/>
              </a:solidFill>
              <a:latin typeface="Century Gothic"/>
              <a:ea typeface="Century Gothic"/>
              <a:cs typeface="Century Gothic"/>
              <a:sym typeface="Century Gothic"/>
            </a:endParaRPr>
          </a:p>
        </p:txBody>
      </p:sp>
      <p:sp>
        <p:nvSpPr>
          <p:cNvPr id="77" name="Google Shape;77;p2"/>
          <p:cNvSpPr txBox="1"/>
          <p:nvPr/>
        </p:nvSpPr>
        <p:spPr>
          <a:xfrm>
            <a:off x="3157150" y="1731350"/>
            <a:ext cx="2997600" cy="1477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chemeClr val="dk1"/>
              </a:buClr>
              <a:buSzPts val="1200"/>
              <a:buFont typeface="Arial"/>
              <a:buNone/>
            </a:pPr>
            <a:r>
              <a:rPr b="1" i="0" lang="en" sz="1200" u="none" cap="none" strike="noStrike">
                <a:solidFill>
                  <a:schemeClr val="dk1"/>
                </a:solidFill>
                <a:latin typeface="Century Gothic"/>
                <a:ea typeface="Century Gothic"/>
                <a:cs typeface="Century Gothic"/>
                <a:sym typeface="Century Gothic"/>
              </a:rPr>
              <a:t>Year 3 - Summer 1</a:t>
            </a:r>
            <a:endParaRPr b="1" i="0" sz="12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200"/>
              <a:buFont typeface="Arial"/>
              <a:buNone/>
            </a:pPr>
            <a:r>
              <a:t/>
            </a:r>
            <a:endParaRPr b="0" i="0" sz="12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200"/>
              <a:buFont typeface="Arial"/>
              <a:buNone/>
            </a:pPr>
            <a:r>
              <a:rPr b="1" i="0" lang="en" sz="1200" u="none" cap="none" strike="noStrike">
                <a:solidFill>
                  <a:schemeClr val="dk1"/>
                </a:solidFill>
                <a:latin typeface="Century Gothic"/>
                <a:ea typeface="Century Gothic"/>
                <a:cs typeface="Century Gothic"/>
                <a:sym typeface="Century Gothic"/>
              </a:rPr>
              <a:t>Our Global Theme:</a:t>
            </a:r>
            <a:r>
              <a:rPr b="0" i="0" lang="en" sz="1200" u="none" cap="none" strike="noStrike">
                <a:solidFill>
                  <a:schemeClr val="dk1"/>
                </a:solidFill>
                <a:latin typeface="Century Gothic"/>
                <a:ea typeface="Century Gothic"/>
                <a:cs typeface="Century Gothic"/>
                <a:sym typeface="Century Gothic"/>
              </a:rPr>
              <a:t> Social Justice and Equity</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200"/>
              <a:buFont typeface="Arial"/>
              <a:buNone/>
            </a:pPr>
            <a:r>
              <a:t/>
            </a:r>
            <a:endParaRPr b="0" i="0" sz="12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200"/>
              <a:buFont typeface="Arial"/>
              <a:buNone/>
            </a:pPr>
            <a:r>
              <a:rPr b="1" i="0" lang="en" sz="1200" u="none" cap="none" strike="noStrike">
                <a:solidFill>
                  <a:schemeClr val="dk1"/>
                </a:solidFill>
                <a:latin typeface="Century Gothic"/>
                <a:ea typeface="Century Gothic"/>
                <a:cs typeface="Century Gothic"/>
                <a:sym typeface="Century Gothic"/>
              </a:rPr>
              <a:t>Our Core Texts:</a:t>
            </a:r>
            <a:r>
              <a:rPr b="0" i="0" lang="en" sz="1200" u="none" cap="none" strike="noStrike">
                <a:solidFill>
                  <a:schemeClr val="dk1"/>
                </a:solidFill>
                <a:latin typeface="Century Gothic"/>
                <a:ea typeface="Century Gothic"/>
                <a:cs typeface="Century Gothic"/>
                <a:sym typeface="Century Gothic"/>
              </a:rPr>
              <a:t> T</a:t>
            </a:r>
            <a:r>
              <a:rPr b="0" i="0" lang="en" sz="1200" u="none" cap="none" strike="noStrike">
                <a:solidFill>
                  <a:schemeClr val="dk1"/>
                </a:solidFill>
                <a:latin typeface="Century Gothic"/>
                <a:ea typeface="Century Gothic"/>
                <a:cs typeface="Century Gothic"/>
                <a:sym typeface="Century Gothic"/>
              </a:rPr>
              <a:t>h</a:t>
            </a:r>
            <a:r>
              <a:rPr b="0" i="0" lang="en" sz="1200" u="none" cap="none" strike="noStrike">
                <a:solidFill>
                  <a:schemeClr val="dk1"/>
                </a:solidFill>
                <a:latin typeface="Century Gothic"/>
                <a:ea typeface="Century Gothic"/>
                <a:cs typeface="Century Gothic"/>
                <a:sym typeface="Century Gothic"/>
              </a:rPr>
              <a:t>e Invisible </a:t>
            </a:r>
            <a:endParaRPr b="0" i="0" sz="12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200"/>
              <a:buFont typeface="Arial"/>
              <a:buNone/>
            </a:pPr>
            <a:r>
              <a:rPr b="0" i="0" lang="en" sz="1200" u="none" cap="none" strike="noStrike">
                <a:solidFill>
                  <a:schemeClr val="dk1"/>
                </a:solidFill>
                <a:latin typeface="Century Gothic"/>
                <a:ea typeface="Century Gothic"/>
                <a:cs typeface="Century Gothic"/>
                <a:sym typeface="Century Gothic"/>
              </a:rPr>
              <a:t>The Pea and the Princess</a:t>
            </a:r>
            <a:endParaRPr b="0" i="0" sz="12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Sam Carroll</dc:creator>
</cp:coreProperties>
</file>